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56" r:id="rId5"/>
    <p:sldId id="257" r:id="rId6"/>
    <p:sldId id="258" r:id="rId7"/>
    <p:sldId id="259" r:id="rId8"/>
    <p:sldId id="268" r:id="rId9"/>
    <p:sldId id="260" r:id="rId10"/>
    <p:sldId id="269" r:id="rId11"/>
    <p:sldId id="261" r:id="rId12"/>
    <p:sldId id="262" r:id="rId13"/>
    <p:sldId id="270" r:id="rId14"/>
    <p:sldId id="263" r:id="rId15"/>
    <p:sldId id="264" r:id="rId16"/>
    <p:sldId id="265" r:id="rId17"/>
    <p:sldId id="266" r:id="rId18"/>
    <p:sldId id="26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p:cViewPr>
        <p:scale>
          <a:sx n="76" d="100"/>
          <a:sy n="76" d="100"/>
        </p:scale>
        <p:origin x="-972"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87D65-CDC5-4E62-AE8D-0F676B20AF57}" type="datetimeFigureOut">
              <a:rPr lang="en-US" smtClean="0"/>
              <a:t>6/18/2013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4D7410-D11B-4B6C-97BA-C9B0BC94CDD2}" type="slidenum">
              <a:rPr lang="en-US" smtClean="0"/>
              <a:t>‹#›</a:t>
            </a:fld>
            <a:endParaRPr lang="en-US"/>
          </a:p>
        </p:txBody>
      </p:sp>
    </p:spTree>
    <p:extLst>
      <p:ext uri="{BB962C8B-B14F-4D97-AF65-F5344CB8AC3E}">
        <p14:creationId xmlns:p14="http://schemas.microsoft.com/office/powerpoint/2010/main" val="618187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skin</a:t>
            </a:r>
            <a:endParaRPr lang="en-US" dirty="0"/>
          </a:p>
        </p:txBody>
      </p:sp>
      <p:sp>
        <p:nvSpPr>
          <p:cNvPr id="4" name="Slide Number Placeholder 3"/>
          <p:cNvSpPr>
            <a:spLocks noGrp="1"/>
          </p:cNvSpPr>
          <p:nvPr>
            <p:ph type="sldNum" sz="quarter" idx="10"/>
          </p:nvPr>
        </p:nvSpPr>
        <p:spPr/>
        <p:txBody>
          <a:bodyPr/>
          <a:lstStyle/>
          <a:p>
            <a:fld id="{9F4D7410-D11B-4B6C-97BA-C9B0BC94CDD2}"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Cartilage</a:t>
            </a:r>
            <a:endParaRPr lang="en-US" dirty="0"/>
          </a:p>
        </p:txBody>
      </p:sp>
      <p:sp>
        <p:nvSpPr>
          <p:cNvPr id="4" name="Slide Number Placeholder 3"/>
          <p:cNvSpPr>
            <a:spLocks noGrp="1"/>
          </p:cNvSpPr>
          <p:nvPr>
            <p:ph type="sldNum" sz="quarter" idx="10"/>
          </p:nvPr>
        </p:nvSpPr>
        <p:spPr/>
        <p:txBody>
          <a:bodyPr/>
          <a:lstStyle/>
          <a:p>
            <a:fld id="{9F4D7410-D11B-4B6C-97BA-C9B0BC94CDD2}" type="slidenum">
              <a:rPr lang="en-US" smtClean="0"/>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marrow</a:t>
            </a:r>
            <a:endParaRPr lang="en-US" dirty="0"/>
          </a:p>
        </p:txBody>
      </p:sp>
      <p:sp>
        <p:nvSpPr>
          <p:cNvPr id="4" name="Slide Number Placeholder 3"/>
          <p:cNvSpPr>
            <a:spLocks noGrp="1"/>
          </p:cNvSpPr>
          <p:nvPr>
            <p:ph type="sldNum" sz="quarter" idx="10"/>
          </p:nvPr>
        </p:nvSpPr>
        <p:spPr/>
        <p:txBody>
          <a:bodyPr/>
          <a:lstStyle/>
          <a:p>
            <a:fld id="{9F4D7410-D11B-4B6C-97BA-C9B0BC94CDD2}" type="slidenum">
              <a:rPr lang="en-US" smtClean="0"/>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marrow</a:t>
            </a:r>
            <a:endParaRPr lang="en-US" dirty="0"/>
          </a:p>
        </p:txBody>
      </p:sp>
      <p:sp>
        <p:nvSpPr>
          <p:cNvPr id="4" name="Slide Number Placeholder 3"/>
          <p:cNvSpPr>
            <a:spLocks noGrp="1"/>
          </p:cNvSpPr>
          <p:nvPr>
            <p:ph type="sldNum" sz="quarter" idx="10"/>
          </p:nvPr>
        </p:nvSpPr>
        <p:spPr/>
        <p:txBody>
          <a:bodyPr/>
          <a:lstStyle/>
          <a:p>
            <a:fld id="{9F4D7410-D11B-4B6C-97BA-C9B0BC94CDD2}" type="slidenum">
              <a:rPr lang="en-US" smtClean="0"/>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6B7CC22-CE03-4E19-B5A9-A9F20DE36EED}" type="datetimeFigureOut">
              <a:rPr lang="en-US" smtClean="0"/>
              <a:t>6/18/2013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0BD0796C-8456-424D-AAB1-E02C03E3D5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B7CC22-CE03-4E19-B5A9-A9F20DE36EED}"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B7CC22-CE03-4E19-B5A9-A9F20DE36EED}"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6B7CC22-CE03-4E19-B5A9-A9F20DE36EED}" type="datetimeFigureOut">
              <a:rPr lang="en-US" smtClean="0"/>
              <a:t>6/18/2013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0BD0796C-8456-424D-AAB1-E02C03E3D5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6B7CC22-CE03-4E19-B5A9-A9F20DE36EED}" type="datetimeFigureOut">
              <a:rPr lang="en-US" smtClean="0"/>
              <a:t>6/18/2013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0BD0796C-8456-424D-AAB1-E02C03E3D5FA}"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6B7CC22-CE03-4E19-B5A9-A9F20DE36EED}" type="datetimeFigureOut">
              <a:rPr lang="en-US" smtClean="0"/>
              <a:t>6/18/2013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6B7CC22-CE03-4E19-B5A9-A9F20DE36EED}" type="datetimeFigureOut">
              <a:rPr lang="en-US" smtClean="0"/>
              <a:t>6/18/2013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0BD0796C-8456-424D-AAB1-E02C03E3D5FA}"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6B7CC22-CE03-4E19-B5A9-A9F20DE36EED}" type="datetimeFigureOut">
              <a:rPr lang="en-US" smtClean="0"/>
              <a:t>6/18/2013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6B7CC22-CE03-4E19-B5A9-A9F20DE36EED}" type="datetimeFigureOut">
              <a:rPr lang="en-US" smtClean="0"/>
              <a:t>6/18/2013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6B7CC22-CE03-4E19-B5A9-A9F20DE36EED}" type="datetimeFigureOut">
              <a:rPr lang="en-US" smtClean="0"/>
              <a:t>6/18/2013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0796C-8456-424D-AAB1-E02C03E3D5F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6B7CC22-CE03-4E19-B5A9-A9F20DE36EED}" type="datetimeFigureOut">
              <a:rPr lang="en-US" smtClean="0"/>
              <a:t>6/18/2013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BD0796C-8456-424D-AAB1-E02C03E3D5FA}"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6B7CC22-CE03-4E19-B5A9-A9F20DE36EED}" type="datetimeFigureOut">
              <a:rPr lang="en-US" smtClean="0"/>
              <a:t>6/18/2013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D0796C-8456-424D-AAB1-E02C03E3D5FA}"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youtube.com/watch?v=SDANht5JPmg&amp;feature=relate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tANTOnXXvUY&amp;feature=relate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US" dirty="0" smtClean="0"/>
              <a:t>MS. Fisher</a:t>
            </a:r>
            <a:br>
              <a:rPr lang="en-US" dirty="0" smtClean="0"/>
            </a:br>
            <a:r>
              <a:rPr lang="en-US" dirty="0" smtClean="0"/>
              <a:t>Thursday 09/20</a:t>
            </a:r>
            <a:endParaRPr lang="en-US" dirty="0"/>
          </a:p>
        </p:txBody>
      </p:sp>
      <p:sp>
        <p:nvSpPr>
          <p:cNvPr id="3" name="Subtitle 2"/>
          <p:cNvSpPr>
            <a:spLocks noGrp="1"/>
          </p:cNvSpPr>
          <p:nvPr>
            <p:ph type="subTitle" idx="1"/>
          </p:nvPr>
        </p:nvSpPr>
        <p:spPr>
          <a:xfrm>
            <a:off x="381000" y="990600"/>
            <a:ext cx="8458200" cy="1905000"/>
          </a:xfrm>
        </p:spPr>
        <p:txBody>
          <a:bodyPr>
            <a:normAutofit/>
          </a:bodyPr>
          <a:lstStyle/>
          <a:p>
            <a:pPr algn="ctr"/>
            <a:r>
              <a:rPr lang="en-US" sz="4800" dirty="0" smtClean="0">
                <a:latin typeface="Impact" pitchFamily="34" charset="0"/>
              </a:rPr>
              <a:t>Chicken Wing Dissection</a:t>
            </a:r>
            <a:endParaRPr lang="en-US" sz="4800" dirty="0">
              <a:latin typeface="Impac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Muscles work in Pairs</a:t>
            </a:r>
            <a:endParaRPr lang="en-US" dirty="0"/>
          </a:p>
        </p:txBody>
      </p:sp>
      <p:sp>
        <p:nvSpPr>
          <p:cNvPr id="3" name="Content Placeholder 2"/>
          <p:cNvSpPr>
            <a:spLocks noGrp="1"/>
          </p:cNvSpPr>
          <p:nvPr>
            <p:ph idx="1"/>
          </p:nvPr>
        </p:nvSpPr>
        <p:spPr/>
        <p:txBody>
          <a:bodyPr/>
          <a:lstStyle/>
          <a:p>
            <a:r>
              <a:rPr lang="en-US" dirty="0" smtClean="0"/>
              <a:t>When you pull on the </a:t>
            </a:r>
            <a:r>
              <a:rPr lang="en-US" dirty="0" err="1" smtClean="0"/>
              <a:t>tricep</a:t>
            </a:r>
            <a:r>
              <a:rPr lang="en-US" dirty="0" smtClean="0"/>
              <a:t> muscle, the chicken wing should straighten.</a:t>
            </a:r>
          </a:p>
          <a:p>
            <a:r>
              <a:rPr lang="en-US" dirty="0" smtClean="0"/>
              <a:t>When you pull on the </a:t>
            </a:r>
            <a:r>
              <a:rPr lang="en-US" dirty="0" err="1" smtClean="0"/>
              <a:t>the</a:t>
            </a:r>
            <a:r>
              <a:rPr lang="en-US" dirty="0" smtClean="0"/>
              <a:t> bicep muscle, the chicken wing should bend.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5</a:t>
            </a:r>
            <a:endParaRPr lang="en-US" dirty="0"/>
          </a:p>
        </p:txBody>
      </p:sp>
      <p:pic>
        <p:nvPicPr>
          <p:cNvPr id="4" name="Picture 6"/>
          <p:cNvPicPr>
            <a:picLocks noGrp="1" noChangeAspect="1" noChangeArrowheads="1"/>
          </p:cNvPicPr>
          <p:nvPr>
            <p:ph idx="1"/>
          </p:nvPr>
        </p:nvPicPr>
        <p:blipFill>
          <a:blip r:embed="rId2" cstate="print"/>
          <a:srcRect/>
          <a:stretch>
            <a:fillRect/>
          </a:stretch>
        </p:blipFill>
        <p:spPr bwMode="auto">
          <a:xfrm>
            <a:off x="381000" y="1600200"/>
            <a:ext cx="5174673" cy="3848793"/>
          </a:xfrm>
          <a:prstGeom prst="rect">
            <a:avLst/>
          </a:prstGeom>
          <a:noFill/>
          <a:ln w="9525">
            <a:noFill/>
            <a:miter lim="800000"/>
            <a:headEnd/>
            <a:tailEnd/>
          </a:ln>
          <a:effectLst/>
        </p:spPr>
      </p:pic>
      <p:sp>
        <p:nvSpPr>
          <p:cNvPr id="5" name="TextBox 4"/>
          <p:cNvSpPr txBox="1"/>
          <p:nvPr/>
        </p:nvSpPr>
        <p:spPr>
          <a:xfrm>
            <a:off x="5867400" y="1600200"/>
            <a:ext cx="3048000" cy="2031325"/>
          </a:xfrm>
          <a:prstGeom prst="rect">
            <a:avLst/>
          </a:prstGeom>
          <a:noFill/>
        </p:spPr>
        <p:txBody>
          <a:bodyPr wrap="square" rtlCol="0">
            <a:spAutoFit/>
          </a:bodyPr>
          <a:lstStyle/>
          <a:p>
            <a:r>
              <a:rPr lang="en-US" dirty="0" smtClean="0"/>
              <a:t>The muscle that bends the upper wing has been cut.</a:t>
            </a:r>
          </a:p>
          <a:p>
            <a:pPr marL="342900" indent="-342900">
              <a:buAutoNum type="arabicPeriod"/>
            </a:pPr>
            <a:r>
              <a:rPr lang="en-US" dirty="0" smtClean="0"/>
              <a:t>How is the wing different from the wing in Station #4?</a:t>
            </a:r>
          </a:p>
          <a:p>
            <a:pPr marL="342900" indent="-342900">
              <a:buAutoNum type="arabicPeriod"/>
            </a:pPr>
            <a:r>
              <a:rPr lang="en-US" dirty="0" smtClean="0"/>
              <a:t>How does a torn muscle affect motion?</a:t>
            </a:r>
            <a:endParaRPr lang="en-US" dirty="0"/>
          </a:p>
        </p:txBody>
      </p:sp>
      <p:sp>
        <p:nvSpPr>
          <p:cNvPr id="6" name="TextBox 5"/>
          <p:cNvSpPr txBox="1"/>
          <p:nvPr/>
        </p:nvSpPr>
        <p:spPr>
          <a:xfrm>
            <a:off x="5867400" y="4648200"/>
            <a:ext cx="2819400" cy="369332"/>
          </a:xfrm>
          <a:prstGeom prst="rect">
            <a:avLst/>
          </a:prstGeom>
          <a:noFill/>
        </p:spPr>
        <p:txBody>
          <a:bodyPr wrap="square" rtlCol="0">
            <a:spAutoFit/>
          </a:bodyPr>
          <a:lstStyle/>
          <a:p>
            <a:r>
              <a:rPr lang="en-US" dirty="0" smtClean="0"/>
              <a:t>Motion becomes minimal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6</a:t>
            </a:r>
            <a:endParaRPr lang="en-US" dirty="0"/>
          </a:p>
        </p:txBody>
      </p:sp>
      <p:pic>
        <p:nvPicPr>
          <p:cNvPr id="4" name="Picture 6"/>
          <p:cNvPicPr>
            <a:picLocks noGrp="1" noChangeAspect="1" noChangeArrowheads="1"/>
          </p:cNvPicPr>
          <p:nvPr>
            <p:ph idx="1"/>
          </p:nvPr>
        </p:nvPicPr>
        <p:blipFill>
          <a:blip r:embed="rId2" cstate="print"/>
          <a:srcRect/>
          <a:stretch>
            <a:fillRect/>
          </a:stretch>
        </p:blipFill>
        <p:spPr bwMode="auto">
          <a:xfrm>
            <a:off x="228600" y="1447800"/>
            <a:ext cx="4916978" cy="4301836"/>
          </a:xfrm>
          <a:prstGeom prst="rect">
            <a:avLst/>
          </a:prstGeom>
          <a:noFill/>
          <a:ln w="9525">
            <a:noFill/>
            <a:miter lim="800000"/>
            <a:headEnd/>
            <a:tailEnd/>
          </a:ln>
          <a:effectLst/>
        </p:spPr>
      </p:pic>
      <p:sp>
        <p:nvSpPr>
          <p:cNvPr id="5" name="TextBox 4"/>
          <p:cNvSpPr txBox="1"/>
          <p:nvPr/>
        </p:nvSpPr>
        <p:spPr>
          <a:xfrm>
            <a:off x="5638800" y="1600200"/>
            <a:ext cx="3352800" cy="3416320"/>
          </a:xfrm>
          <a:prstGeom prst="rect">
            <a:avLst/>
          </a:prstGeom>
          <a:noFill/>
        </p:spPr>
        <p:txBody>
          <a:bodyPr wrap="square" rtlCol="0">
            <a:spAutoFit/>
          </a:bodyPr>
          <a:lstStyle/>
          <a:p>
            <a:r>
              <a:rPr lang="en-US" dirty="0" smtClean="0"/>
              <a:t>The muscle has been removed to expose the bones of the chicken wing.</a:t>
            </a:r>
          </a:p>
          <a:p>
            <a:pPr marL="342900" indent="-342900">
              <a:buAutoNum type="arabicPeriod"/>
            </a:pPr>
            <a:r>
              <a:rPr lang="en-US" dirty="0" smtClean="0"/>
              <a:t>Which joints in your body are the same as the ones found in the chicken wing?</a:t>
            </a:r>
          </a:p>
          <a:p>
            <a:pPr marL="342900" indent="-342900">
              <a:buAutoNum type="arabicPeriod"/>
            </a:pPr>
            <a:r>
              <a:rPr lang="en-US" dirty="0" smtClean="0"/>
              <a:t>Ligaments connect bone to bone and can be found where two bones come together.  Find the ligaments. Explain what ligaments look like.</a:t>
            </a:r>
            <a:endParaRPr lang="en-US" dirty="0"/>
          </a:p>
        </p:txBody>
      </p:sp>
      <p:sp>
        <p:nvSpPr>
          <p:cNvPr id="6" name="TextBox 5"/>
          <p:cNvSpPr txBox="1"/>
          <p:nvPr/>
        </p:nvSpPr>
        <p:spPr>
          <a:xfrm>
            <a:off x="5715000" y="5334000"/>
            <a:ext cx="2590800" cy="646331"/>
          </a:xfrm>
          <a:prstGeom prst="rect">
            <a:avLst/>
          </a:prstGeom>
          <a:noFill/>
        </p:spPr>
        <p:txBody>
          <a:bodyPr wrap="square" rtlCol="0">
            <a:spAutoFit/>
          </a:bodyPr>
          <a:lstStyle/>
          <a:p>
            <a:r>
              <a:rPr lang="en-US" dirty="0" smtClean="0"/>
              <a:t>Hinge Joints; elbow &amp; knee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7</a:t>
            </a:r>
            <a:endParaRPr lang="en-US" dirty="0"/>
          </a:p>
        </p:txBody>
      </p:sp>
      <p:pic>
        <p:nvPicPr>
          <p:cNvPr id="4" name="Picture 6"/>
          <p:cNvPicPr>
            <a:picLocks noGrp="1" noChangeAspect="1" noChangeArrowheads="1"/>
          </p:cNvPicPr>
          <p:nvPr>
            <p:ph idx="1"/>
          </p:nvPr>
        </p:nvPicPr>
        <p:blipFill>
          <a:blip r:embed="rId3" cstate="print"/>
          <a:srcRect/>
          <a:stretch>
            <a:fillRect/>
          </a:stretch>
        </p:blipFill>
        <p:spPr bwMode="auto">
          <a:xfrm>
            <a:off x="228600" y="1295400"/>
            <a:ext cx="4572342" cy="4525962"/>
          </a:xfrm>
          <a:prstGeom prst="rect">
            <a:avLst/>
          </a:prstGeom>
          <a:noFill/>
          <a:ln w="9525">
            <a:noFill/>
            <a:miter lim="800000"/>
            <a:headEnd/>
            <a:tailEnd/>
          </a:ln>
          <a:effectLst/>
        </p:spPr>
      </p:pic>
      <p:sp>
        <p:nvSpPr>
          <p:cNvPr id="5" name="TextBox 4"/>
          <p:cNvSpPr txBox="1"/>
          <p:nvPr/>
        </p:nvSpPr>
        <p:spPr>
          <a:xfrm>
            <a:off x="5257800" y="1219200"/>
            <a:ext cx="3429000" cy="4801314"/>
          </a:xfrm>
          <a:prstGeom prst="rect">
            <a:avLst/>
          </a:prstGeom>
          <a:noFill/>
        </p:spPr>
        <p:txBody>
          <a:bodyPr wrap="square" rtlCol="0">
            <a:spAutoFit/>
          </a:bodyPr>
          <a:lstStyle/>
          <a:p>
            <a:r>
              <a:rPr lang="en-US" dirty="0" smtClean="0"/>
              <a:t>The ligaments at the joints between the upper and lower wing have been cut.</a:t>
            </a:r>
          </a:p>
          <a:p>
            <a:pPr marL="342900" indent="-342900">
              <a:buAutoNum type="arabicPeriod"/>
            </a:pPr>
            <a:r>
              <a:rPr lang="en-US" dirty="0" smtClean="0"/>
              <a:t>Explain how the bones fit into each other.</a:t>
            </a:r>
          </a:p>
          <a:p>
            <a:pPr marL="342900" indent="-342900">
              <a:buAutoNum type="arabicPeriod"/>
            </a:pPr>
            <a:r>
              <a:rPr lang="en-US" dirty="0" smtClean="0"/>
              <a:t>What holds the bones together?</a:t>
            </a:r>
          </a:p>
          <a:p>
            <a:pPr marL="342900" indent="-342900">
              <a:buAutoNum type="arabicPeriod"/>
            </a:pPr>
            <a:r>
              <a:rPr lang="en-US" dirty="0" smtClean="0"/>
              <a:t>What is the role of this structure?</a:t>
            </a:r>
          </a:p>
          <a:p>
            <a:pPr marL="342900" indent="-342900"/>
            <a:r>
              <a:rPr lang="en-US" dirty="0" smtClean="0"/>
              <a:t>Find a long, thin reddish-brown strand of tissue.  Pull it aside with the dissecting needle.  This strand is a blood vessel.</a:t>
            </a:r>
          </a:p>
          <a:p>
            <a:pPr marL="342900" indent="-342900"/>
            <a:r>
              <a:rPr lang="en-US" dirty="0" smtClean="0"/>
              <a:t>1. What is the function of he blood vessels around the bones? </a:t>
            </a:r>
            <a:endParaRPr lang="en-US" dirty="0"/>
          </a:p>
        </p:txBody>
      </p:sp>
      <p:sp>
        <p:nvSpPr>
          <p:cNvPr id="6" name="TextBox 5"/>
          <p:cNvSpPr txBox="1"/>
          <p:nvPr/>
        </p:nvSpPr>
        <p:spPr>
          <a:xfrm>
            <a:off x="5029200" y="6172200"/>
            <a:ext cx="3200400" cy="646331"/>
          </a:xfrm>
          <a:prstGeom prst="rect">
            <a:avLst/>
          </a:prstGeom>
          <a:noFill/>
        </p:spPr>
        <p:txBody>
          <a:bodyPr wrap="square" rtlCol="0">
            <a:spAutoFit/>
          </a:bodyPr>
          <a:lstStyle/>
          <a:p>
            <a:r>
              <a:rPr lang="en-US" dirty="0" smtClean="0"/>
              <a:t>Serves as a channel; canal for O2 &amp; nutrients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8</a:t>
            </a:r>
            <a:endParaRPr lang="en-US" dirty="0"/>
          </a:p>
        </p:txBody>
      </p:sp>
      <p:pic>
        <p:nvPicPr>
          <p:cNvPr id="4" name="Picture 6"/>
          <p:cNvPicPr>
            <a:picLocks noGrp="1" noChangeAspect="1" noChangeArrowheads="1"/>
          </p:cNvPicPr>
          <p:nvPr>
            <p:ph idx="1"/>
          </p:nvPr>
        </p:nvPicPr>
        <p:blipFill>
          <a:blip r:embed="rId3" cstate="print"/>
          <a:srcRect/>
          <a:stretch>
            <a:fillRect/>
          </a:stretch>
        </p:blipFill>
        <p:spPr bwMode="auto">
          <a:xfrm>
            <a:off x="381000" y="1524000"/>
            <a:ext cx="4696411" cy="4525962"/>
          </a:xfrm>
          <a:prstGeom prst="rect">
            <a:avLst/>
          </a:prstGeom>
          <a:noFill/>
          <a:ln w="9525">
            <a:noFill/>
            <a:miter lim="800000"/>
            <a:headEnd/>
            <a:tailEnd/>
          </a:ln>
          <a:effectLst/>
        </p:spPr>
      </p:pic>
      <p:sp>
        <p:nvSpPr>
          <p:cNvPr id="5" name="TextBox 4"/>
          <p:cNvSpPr txBox="1"/>
          <p:nvPr/>
        </p:nvSpPr>
        <p:spPr>
          <a:xfrm>
            <a:off x="5334000" y="1600200"/>
            <a:ext cx="3505200" cy="3139321"/>
          </a:xfrm>
          <a:prstGeom prst="rect">
            <a:avLst/>
          </a:prstGeom>
          <a:noFill/>
        </p:spPr>
        <p:txBody>
          <a:bodyPr wrap="square" rtlCol="0">
            <a:spAutoFit/>
          </a:bodyPr>
          <a:lstStyle/>
          <a:p>
            <a:r>
              <a:rPr lang="en-US" dirty="0" smtClean="0"/>
              <a:t>The material at the end of the bone has been cleaned so that you can see the cartilage.</a:t>
            </a:r>
          </a:p>
          <a:p>
            <a:endParaRPr lang="en-US" dirty="0"/>
          </a:p>
          <a:p>
            <a:pPr marL="342900" indent="-342900">
              <a:buAutoNum type="arabicPeriod"/>
            </a:pPr>
            <a:r>
              <a:rPr lang="en-US" dirty="0" smtClean="0"/>
              <a:t>Describe the texture of the ends of the bones at the joints. </a:t>
            </a:r>
            <a:r>
              <a:rPr lang="en-US" dirty="0" smtClean="0">
                <a:sym typeface="Wingdings" pitchFamily="2" charset="2"/>
              </a:rPr>
              <a:t> where cartilage is found.</a:t>
            </a:r>
          </a:p>
          <a:p>
            <a:pPr marL="342900" indent="-342900">
              <a:buAutoNum type="arabicPeriod"/>
            </a:pPr>
            <a:r>
              <a:rPr lang="en-US" dirty="0" smtClean="0">
                <a:sym typeface="Wingdings" pitchFamily="2" charset="2"/>
              </a:rPr>
              <a:t>What occurs when the cartilage at your joints wear away?</a:t>
            </a:r>
            <a:endParaRPr lang="en-US" dirty="0"/>
          </a:p>
        </p:txBody>
      </p:sp>
      <p:sp>
        <p:nvSpPr>
          <p:cNvPr id="6" name="TextBox 5"/>
          <p:cNvSpPr txBox="1"/>
          <p:nvPr/>
        </p:nvSpPr>
        <p:spPr>
          <a:xfrm>
            <a:off x="5562600" y="4876800"/>
            <a:ext cx="3048000" cy="1477328"/>
          </a:xfrm>
          <a:prstGeom prst="rect">
            <a:avLst/>
          </a:prstGeom>
          <a:noFill/>
        </p:spPr>
        <p:txBody>
          <a:bodyPr wrap="square" rtlCol="0">
            <a:spAutoFit/>
          </a:bodyPr>
          <a:lstStyle/>
          <a:p>
            <a:r>
              <a:rPr lang="en-US" dirty="0" smtClean="0"/>
              <a:t>Without the cushioning effect of cartilage, bones rub together.  This causes significant pain &amp; loss of motion. (Osteoarthritis)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9</a:t>
            </a:r>
            <a:endParaRPr lang="en-US"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304800" y="1524000"/>
            <a:ext cx="4513914" cy="4525962"/>
          </a:xfrm>
          <a:prstGeom prst="rect">
            <a:avLst/>
          </a:prstGeom>
          <a:noFill/>
          <a:ln w="9525">
            <a:noFill/>
            <a:miter lim="800000"/>
            <a:headEnd/>
            <a:tailEnd/>
          </a:ln>
          <a:effectLst/>
        </p:spPr>
      </p:pic>
      <p:sp>
        <p:nvSpPr>
          <p:cNvPr id="5" name="TextBox 4"/>
          <p:cNvSpPr txBox="1"/>
          <p:nvPr/>
        </p:nvSpPr>
        <p:spPr>
          <a:xfrm>
            <a:off x="5105400" y="1295400"/>
            <a:ext cx="3733800" cy="1938992"/>
          </a:xfrm>
          <a:prstGeom prst="rect">
            <a:avLst/>
          </a:prstGeom>
          <a:noFill/>
        </p:spPr>
        <p:txBody>
          <a:bodyPr wrap="square" rtlCol="0">
            <a:spAutoFit/>
          </a:bodyPr>
          <a:lstStyle/>
          <a:p>
            <a:r>
              <a:rPr lang="en-US" sz="2000" dirty="0" smtClean="0"/>
              <a:t>A bone has been broken into two.  Examine the inside.  Any soft, red material is bone marrow.</a:t>
            </a:r>
          </a:p>
          <a:p>
            <a:pPr marL="342900" indent="-342900">
              <a:buAutoNum type="arabicPeriod"/>
            </a:pPr>
            <a:r>
              <a:rPr lang="en-US" sz="2000" dirty="0" smtClean="0"/>
              <a:t>Record observations.</a:t>
            </a:r>
          </a:p>
          <a:p>
            <a:pPr marL="342900" indent="-342900">
              <a:buAutoNum type="arabicPeriod"/>
            </a:pPr>
            <a:r>
              <a:rPr lang="en-US" sz="2000" dirty="0" smtClean="0"/>
              <a:t>What is its function?</a:t>
            </a:r>
            <a:endParaRPr lang="en-US" sz="2000" dirty="0"/>
          </a:p>
        </p:txBody>
      </p:sp>
      <p:sp>
        <p:nvSpPr>
          <p:cNvPr id="6" name="TextBox 5"/>
          <p:cNvSpPr txBox="1"/>
          <p:nvPr/>
        </p:nvSpPr>
        <p:spPr>
          <a:xfrm>
            <a:off x="5181600" y="3810000"/>
            <a:ext cx="2819400" cy="923330"/>
          </a:xfrm>
          <a:prstGeom prst="rect">
            <a:avLst/>
          </a:prstGeom>
          <a:noFill/>
        </p:spPr>
        <p:txBody>
          <a:bodyPr wrap="square" rtlCol="0">
            <a:spAutoFit/>
          </a:bodyPr>
          <a:lstStyle/>
          <a:p>
            <a:r>
              <a:rPr lang="en-US" dirty="0" smtClean="0"/>
              <a:t>Red marrows function: Make red &amp; white blood cells.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Muscles Work in Pairs</a:t>
            </a:r>
            <a:endParaRPr lang="en-US" dirty="0"/>
          </a:p>
        </p:txBody>
      </p:sp>
      <p:sp>
        <p:nvSpPr>
          <p:cNvPr id="3" name="Content Placeholder 2"/>
          <p:cNvSpPr>
            <a:spLocks noGrp="1"/>
          </p:cNvSpPr>
          <p:nvPr>
            <p:ph idx="1"/>
          </p:nvPr>
        </p:nvSpPr>
        <p:spPr>
          <a:xfrm>
            <a:off x="304800" y="1295400"/>
            <a:ext cx="8686800" cy="4784725"/>
          </a:xfrm>
        </p:spPr>
        <p:txBody>
          <a:bodyPr/>
          <a:lstStyle/>
          <a:p>
            <a:pPr>
              <a:buNone/>
            </a:pPr>
            <a:r>
              <a:rPr lang="en-US" dirty="0" smtClean="0">
                <a:hlinkClick r:id="rId2"/>
              </a:rPr>
              <a:t>http://www.youtube.com/watch?v=SDANht5JPmg&amp;feature=related</a:t>
            </a:r>
            <a:endParaRPr lang="en-US" dirty="0"/>
          </a:p>
        </p:txBody>
      </p:sp>
      <p:pic>
        <p:nvPicPr>
          <p:cNvPr id="4" name="Picture 3" descr="chicken labeled features.jpg"/>
          <p:cNvPicPr>
            <a:picLocks noChangeAspect="1"/>
          </p:cNvPicPr>
          <p:nvPr/>
        </p:nvPicPr>
        <p:blipFill>
          <a:blip r:embed="rId3" cstate="print"/>
          <a:stretch>
            <a:fillRect/>
          </a:stretch>
        </p:blipFill>
        <p:spPr>
          <a:xfrm>
            <a:off x="2438400" y="2571750"/>
            <a:ext cx="4086225" cy="42862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219200"/>
          </a:xfrm>
        </p:spPr>
        <p:txBody>
          <a:bodyPr>
            <a:normAutofit/>
          </a:bodyPr>
          <a:lstStyle/>
          <a:p>
            <a:r>
              <a:rPr lang="en-US" dirty="0" smtClean="0"/>
              <a:t>Step by Step procedure</a:t>
            </a:r>
            <a:br>
              <a:rPr lang="en-US" dirty="0" smtClean="0"/>
            </a:br>
            <a:r>
              <a:rPr lang="en-US" dirty="0" smtClean="0"/>
              <a:t>what you should see…</a:t>
            </a:r>
            <a:endParaRPr lang="en-US" dirty="0"/>
          </a:p>
        </p:txBody>
      </p:sp>
      <p:sp>
        <p:nvSpPr>
          <p:cNvPr id="3" name="Content Placeholder 2"/>
          <p:cNvSpPr>
            <a:spLocks noGrp="1"/>
          </p:cNvSpPr>
          <p:nvPr>
            <p:ph idx="1"/>
          </p:nvPr>
        </p:nvSpPr>
        <p:spPr>
          <a:xfrm>
            <a:off x="304800" y="2057400"/>
            <a:ext cx="8686800" cy="4022725"/>
          </a:xfrm>
        </p:spPr>
        <p:txBody>
          <a:bodyPr/>
          <a:lstStyle/>
          <a:p>
            <a:pPr>
              <a:buNone/>
            </a:pPr>
            <a:r>
              <a:rPr lang="en-US" dirty="0" smtClean="0">
                <a:hlinkClick r:id="rId2"/>
              </a:rPr>
              <a:t>http://www.youtube.com/watch?v=tANTOnXXvUY&amp;feature=related</a:t>
            </a:r>
            <a:endParaRPr lang="en-US" dirty="0"/>
          </a:p>
        </p:txBody>
      </p:sp>
      <p:pic>
        <p:nvPicPr>
          <p:cNvPr id="4" name="Picture 3" descr="Chicken wing with skin.png"/>
          <p:cNvPicPr>
            <a:picLocks noChangeAspect="1"/>
          </p:cNvPicPr>
          <p:nvPr/>
        </p:nvPicPr>
        <p:blipFill>
          <a:blip r:embed="rId3" cstate="print"/>
          <a:stretch>
            <a:fillRect/>
          </a:stretch>
        </p:blipFill>
        <p:spPr>
          <a:xfrm>
            <a:off x="1981200" y="3162762"/>
            <a:ext cx="5180953" cy="369523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1</a:t>
            </a:r>
            <a:endParaRPr lang="en-US" dirty="0"/>
          </a:p>
        </p:txBody>
      </p:sp>
      <p:pic>
        <p:nvPicPr>
          <p:cNvPr id="4" name="Picture 30"/>
          <p:cNvPicPr>
            <a:picLocks noGrp="1" noChangeAspect="1" noChangeArrowheads="1"/>
          </p:cNvPicPr>
          <p:nvPr>
            <p:ph idx="1"/>
          </p:nvPr>
        </p:nvPicPr>
        <p:blipFill>
          <a:blip r:embed="rId3" cstate="print"/>
          <a:srcRect/>
          <a:stretch>
            <a:fillRect/>
          </a:stretch>
        </p:blipFill>
        <p:spPr bwMode="auto">
          <a:xfrm>
            <a:off x="304800" y="1524000"/>
            <a:ext cx="6103559" cy="4525962"/>
          </a:xfrm>
          <a:prstGeom prst="rect">
            <a:avLst/>
          </a:prstGeom>
          <a:noFill/>
          <a:ln w="9525">
            <a:noFill/>
            <a:miter lim="800000"/>
            <a:headEnd/>
            <a:tailEnd/>
          </a:ln>
          <a:effectLst/>
        </p:spPr>
      </p:pic>
      <p:sp>
        <p:nvSpPr>
          <p:cNvPr id="5" name="TextBox 4"/>
          <p:cNvSpPr txBox="1"/>
          <p:nvPr/>
        </p:nvSpPr>
        <p:spPr>
          <a:xfrm>
            <a:off x="6477000" y="457200"/>
            <a:ext cx="2362200" cy="6740307"/>
          </a:xfrm>
          <a:prstGeom prst="rect">
            <a:avLst/>
          </a:prstGeom>
          <a:noFill/>
        </p:spPr>
        <p:txBody>
          <a:bodyPr wrap="square" rtlCol="0">
            <a:spAutoFit/>
          </a:bodyPr>
          <a:lstStyle/>
          <a:p>
            <a:r>
              <a:rPr lang="en-US" dirty="0" smtClean="0"/>
              <a:t>Examine the outside skin tissue.  Notice the clear connective tissue that holds the skin to the muscles.</a:t>
            </a:r>
          </a:p>
          <a:p>
            <a:endParaRPr lang="en-US" dirty="0"/>
          </a:p>
          <a:p>
            <a:pPr marL="342900" indent="-342900">
              <a:buAutoNum type="arabicPeriod"/>
            </a:pPr>
            <a:r>
              <a:rPr lang="en-US" dirty="0" smtClean="0"/>
              <a:t>A. Describe what the connective tissue looks like.</a:t>
            </a:r>
          </a:p>
          <a:p>
            <a:pPr marL="342900" indent="-342900"/>
            <a:r>
              <a:rPr lang="en-US" dirty="0" smtClean="0"/>
              <a:t>    </a:t>
            </a:r>
          </a:p>
          <a:p>
            <a:pPr marL="342900" indent="-342900"/>
            <a:r>
              <a:rPr lang="en-US" dirty="0"/>
              <a:t> </a:t>
            </a:r>
            <a:r>
              <a:rPr lang="en-US" dirty="0" smtClean="0"/>
              <a:t>    B. Draw a picture to help describe it.</a:t>
            </a:r>
          </a:p>
          <a:p>
            <a:pPr marL="342900" indent="-342900"/>
            <a:r>
              <a:rPr lang="en-US" dirty="0" smtClean="0"/>
              <a:t>2. Observe the yellowish clumps of fat tissue found on the outside of the skin.</a:t>
            </a:r>
          </a:p>
          <a:p>
            <a:pPr marL="342900" indent="-342900"/>
            <a:r>
              <a:rPr lang="en-US" dirty="0" smtClean="0"/>
              <a:t>     </a:t>
            </a:r>
          </a:p>
          <a:p>
            <a:pPr marL="342900" indent="-342900"/>
            <a:r>
              <a:rPr lang="en-US" dirty="0"/>
              <a:t> </a:t>
            </a:r>
            <a:r>
              <a:rPr lang="en-US" dirty="0" smtClean="0"/>
              <a:t>    A. What do you think is the function of this layer of fat? </a:t>
            </a:r>
          </a:p>
          <a:p>
            <a:pPr marL="342900" indent="-342900"/>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Adipose Tissue</a:t>
            </a:r>
            <a:endParaRPr lang="en-US" dirty="0"/>
          </a:p>
        </p:txBody>
      </p:sp>
      <p:sp>
        <p:nvSpPr>
          <p:cNvPr id="3" name="Content Placeholder 2"/>
          <p:cNvSpPr>
            <a:spLocks noGrp="1"/>
          </p:cNvSpPr>
          <p:nvPr>
            <p:ph idx="1"/>
          </p:nvPr>
        </p:nvSpPr>
        <p:spPr/>
        <p:txBody>
          <a:bodyPr/>
          <a:lstStyle/>
          <a:p>
            <a:pPr algn="ctr">
              <a:buNone/>
            </a:pPr>
            <a:r>
              <a:rPr lang="en-US" dirty="0" smtClean="0"/>
              <a:t>Tissue/body fat found right beneath the skin.  </a:t>
            </a:r>
            <a:r>
              <a:rPr lang="en-US" u="sng" dirty="0" smtClean="0"/>
              <a:t>Main functions</a:t>
            </a:r>
            <a:r>
              <a:rPr lang="en-US" dirty="0" smtClean="0"/>
              <a:t>: Store energy, cushion, and insulate.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2</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228600" y="1295400"/>
            <a:ext cx="6483927" cy="4422371"/>
          </a:xfrm>
          <a:prstGeom prst="rect">
            <a:avLst/>
          </a:prstGeom>
          <a:noFill/>
          <a:ln w="9525">
            <a:noFill/>
            <a:miter lim="800000"/>
            <a:headEnd/>
            <a:tailEnd/>
          </a:ln>
          <a:effectLst/>
        </p:spPr>
      </p:pic>
      <p:sp>
        <p:nvSpPr>
          <p:cNvPr id="5" name="TextBox 4"/>
          <p:cNvSpPr txBox="1"/>
          <p:nvPr/>
        </p:nvSpPr>
        <p:spPr>
          <a:xfrm>
            <a:off x="6858000" y="1295400"/>
            <a:ext cx="2057400" cy="3693319"/>
          </a:xfrm>
          <a:prstGeom prst="rect">
            <a:avLst/>
          </a:prstGeom>
          <a:noFill/>
        </p:spPr>
        <p:txBody>
          <a:bodyPr wrap="square" rtlCol="0">
            <a:spAutoFit/>
          </a:bodyPr>
          <a:lstStyle/>
          <a:p>
            <a:r>
              <a:rPr lang="en-US" dirty="0" smtClean="0"/>
              <a:t>Observe the bundles of pale pink muscle tissue surrounding the bones.</a:t>
            </a:r>
          </a:p>
          <a:p>
            <a:pPr marL="342900" indent="-342900">
              <a:buAutoNum type="alphaUcPeriod"/>
            </a:pPr>
            <a:r>
              <a:rPr lang="en-US" dirty="0" smtClean="0"/>
              <a:t>Do you see just one muscle or are there many muscles present?</a:t>
            </a:r>
          </a:p>
          <a:p>
            <a:pPr marL="342900" indent="-342900">
              <a:buAutoNum type="alphaUcPeriod"/>
            </a:pPr>
            <a:r>
              <a:rPr lang="en-US" dirty="0" smtClean="0"/>
              <a:t>How can you tell?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Wing Muscles</a:t>
            </a:r>
            <a:endParaRPr lang="en-US" dirty="0"/>
          </a:p>
        </p:txBody>
      </p:sp>
      <p:pic>
        <p:nvPicPr>
          <p:cNvPr id="4" name="Content Placeholder 3" descr="wingmuscles.jpg"/>
          <p:cNvPicPr>
            <a:picLocks noGrp="1" noChangeAspect="1"/>
          </p:cNvPicPr>
          <p:nvPr>
            <p:ph idx="1"/>
          </p:nvPr>
        </p:nvPicPr>
        <p:blipFill>
          <a:blip r:embed="rId2" cstate="print"/>
          <a:stretch>
            <a:fillRect/>
          </a:stretch>
        </p:blipFill>
        <p:spPr>
          <a:xfrm>
            <a:off x="1190701" y="1554163"/>
            <a:ext cx="6914998" cy="4525962"/>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Station 3</a:t>
            </a:r>
            <a:endParaRPr lang="en-US" dirty="0"/>
          </a:p>
        </p:txBody>
      </p:sp>
      <p:pic>
        <p:nvPicPr>
          <p:cNvPr id="7" name="Content Placeholder 6" descr="chicken wing tendon.jpg"/>
          <p:cNvPicPr>
            <a:picLocks noGrp="1" noChangeAspect="1"/>
          </p:cNvPicPr>
          <p:nvPr>
            <p:ph idx="1"/>
          </p:nvPr>
        </p:nvPicPr>
        <p:blipFill>
          <a:blip r:embed="rId2" cstate="print"/>
          <a:stretch>
            <a:fillRect/>
          </a:stretch>
        </p:blipFill>
        <p:spPr>
          <a:xfrm>
            <a:off x="228600" y="1752600"/>
            <a:ext cx="4419600" cy="3505200"/>
          </a:xfrm>
        </p:spPr>
      </p:pic>
      <p:sp>
        <p:nvSpPr>
          <p:cNvPr id="8" name="TextBox 7"/>
          <p:cNvSpPr txBox="1"/>
          <p:nvPr/>
        </p:nvSpPr>
        <p:spPr>
          <a:xfrm>
            <a:off x="5257800" y="1295400"/>
            <a:ext cx="2895600" cy="4247317"/>
          </a:xfrm>
          <a:prstGeom prst="rect">
            <a:avLst/>
          </a:prstGeom>
          <a:noFill/>
        </p:spPr>
        <p:txBody>
          <a:bodyPr wrap="square" rtlCol="0">
            <a:spAutoFit/>
          </a:bodyPr>
          <a:lstStyle/>
          <a:p>
            <a:pPr>
              <a:buFont typeface="Arial" pitchFamily="34" charset="0"/>
              <a:buChar char="•"/>
            </a:pPr>
            <a:r>
              <a:rPr lang="en-US" dirty="0" smtClean="0"/>
              <a:t>Use a probe if needed to find the tendons of the chicken wing: the shiny, white tissue at the end of muscles.  Tendons connect muscle to bones.</a:t>
            </a:r>
          </a:p>
          <a:p>
            <a:pPr>
              <a:buFont typeface="Arial" pitchFamily="34" charset="0"/>
              <a:buChar char="•"/>
            </a:pPr>
            <a:r>
              <a:rPr lang="en-US" dirty="0" smtClean="0"/>
              <a:t>Find as many tendons as possible in your chicken wing.  Determine where each tendon connects to the bone.</a:t>
            </a:r>
          </a:p>
          <a:p>
            <a:pPr marL="342900" indent="-342900">
              <a:buAutoNum type="arabicPeriod"/>
            </a:pPr>
            <a:r>
              <a:rPr lang="en-US" dirty="0" smtClean="0"/>
              <a:t>Draw &amp; label a picture of a tendon connected to the bone.</a:t>
            </a:r>
          </a:p>
          <a:p>
            <a:pPr marL="342900" indent="-342900">
              <a:buAutoNum type="arabicPeriod"/>
            </a:pPr>
            <a:r>
              <a:rPr lang="en-US" dirty="0" smtClean="0"/>
              <a:t>Describe how it feels.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533400"/>
          </a:xfrm>
        </p:spPr>
        <p:txBody>
          <a:bodyPr>
            <a:normAutofit fontScale="90000"/>
          </a:bodyPr>
          <a:lstStyle/>
          <a:p>
            <a:r>
              <a:rPr lang="en-US" dirty="0" smtClean="0"/>
              <a:t>Station 4</a:t>
            </a:r>
            <a:endParaRPr lang="en-US" dirty="0"/>
          </a:p>
        </p:txBody>
      </p:sp>
      <p:pic>
        <p:nvPicPr>
          <p:cNvPr id="4" name="Picture 6"/>
          <p:cNvPicPr>
            <a:picLocks noGrp="1" noChangeAspect="1" noChangeArrowheads="1"/>
          </p:cNvPicPr>
          <p:nvPr>
            <p:ph idx="1"/>
          </p:nvPr>
        </p:nvPicPr>
        <p:blipFill>
          <a:blip r:embed="rId2" cstate="print"/>
          <a:srcRect/>
          <a:stretch>
            <a:fillRect/>
          </a:stretch>
        </p:blipFill>
        <p:spPr bwMode="auto">
          <a:xfrm>
            <a:off x="609600" y="838200"/>
            <a:ext cx="6583680" cy="4069080"/>
          </a:xfrm>
          <a:prstGeom prst="rect">
            <a:avLst/>
          </a:prstGeom>
          <a:noFill/>
          <a:ln w="9525">
            <a:noFill/>
            <a:miter lim="800000"/>
            <a:headEnd/>
            <a:tailEnd/>
          </a:ln>
          <a:effectLst/>
        </p:spPr>
      </p:pic>
      <p:sp>
        <p:nvSpPr>
          <p:cNvPr id="5" name="TextBox 4"/>
          <p:cNvSpPr txBox="1"/>
          <p:nvPr/>
        </p:nvSpPr>
        <p:spPr>
          <a:xfrm>
            <a:off x="914400" y="5103674"/>
            <a:ext cx="7924800" cy="2031325"/>
          </a:xfrm>
          <a:prstGeom prst="rect">
            <a:avLst/>
          </a:prstGeom>
          <a:noFill/>
        </p:spPr>
        <p:txBody>
          <a:bodyPr wrap="square" rtlCol="0">
            <a:spAutoFit/>
          </a:bodyPr>
          <a:lstStyle/>
          <a:p>
            <a:r>
              <a:rPr lang="en-US" dirty="0" smtClean="0"/>
              <a:t>Straighten the chicken wing and hold it horizontally above the tray.  Have your partner pull on each of the muscles and note the movement that each muscle causes.  Turn the wing upside down and bend the joints.  Pull on each muscle and note how the bone moves.</a:t>
            </a:r>
          </a:p>
          <a:p>
            <a:pPr marL="342900" indent="-342900">
              <a:buAutoNum type="arabicPeriod"/>
            </a:pPr>
            <a:r>
              <a:rPr lang="en-US" dirty="0" smtClean="0"/>
              <a:t>Explain how pulling on muscles causes motion.</a:t>
            </a:r>
          </a:p>
          <a:p>
            <a:pPr marL="342900" indent="-342900">
              <a:buAutoNum type="arabicPeriod"/>
            </a:pPr>
            <a:r>
              <a:rPr lang="en-US" dirty="0" smtClean="0"/>
              <a:t>Which muscle is the flexor, which one is the extensor?</a:t>
            </a:r>
          </a:p>
          <a:p>
            <a:pPr marL="342900" indent="-342900">
              <a:buAutoNum type="arabicPeriod"/>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067B7FC608B04409E17896ED90645B3" ma:contentTypeVersion="0" ma:contentTypeDescription="Create a new document." ma:contentTypeScope="" ma:versionID="83fc8723c83e86d0692585d33f228ad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BEF1CE-A2D0-4E60-AF1F-998DE5112AF6}">
  <ds:schemaRefs>
    <ds:schemaRef ds:uri="http://schemas.microsoft.com/office/infopath/2007/PartnerControl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http://purl.org/dc/elements/1.1/"/>
    <ds:schemaRef ds:uri="http://www.w3.org/XML/1998/namespace"/>
  </ds:schemaRefs>
</ds:datastoreItem>
</file>

<file path=customXml/itemProps2.xml><?xml version="1.0" encoding="utf-8"?>
<ds:datastoreItem xmlns:ds="http://schemas.openxmlformats.org/officeDocument/2006/customXml" ds:itemID="{769AAAD8-79E6-45CC-B862-4A49B6A36046}">
  <ds:schemaRefs>
    <ds:schemaRef ds:uri="http://schemas.microsoft.com/sharepoint/v3/contenttype/forms"/>
  </ds:schemaRefs>
</ds:datastoreItem>
</file>

<file path=customXml/itemProps3.xml><?xml version="1.0" encoding="utf-8"?>
<ds:datastoreItem xmlns:ds="http://schemas.openxmlformats.org/officeDocument/2006/customXml" ds:itemID="{E4CC2921-662A-420E-BAE5-70C5B3CEC0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Trek</Template>
  <TotalTime>189</TotalTime>
  <Words>643</Words>
  <Application>Microsoft Office PowerPoint</Application>
  <PresentationFormat>On-screen Show (4:3)</PresentationFormat>
  <Paragraphs>71</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Trek</vt:lpstr>
      <vt:lpstr>MS. Fisher Thursday 09/20</vt:lpstr>
      <vt:lpstr>Muscles Work in Pairs</vt:lpstr>
      <vt:lpstr>Step by Step procedure what you should see…</vt:lpstr>
      <vt:lpstr>Station 1</vt:lpstr>
      <vt:lpstr>Adipose Tissue</vt:lpstr>
      <vt:lpstr>Station 2</vt:lpstr>
      <vt:lpstr>Wing Muscles</vt:lpstr>
      <vt:lpstr>Station 3</vt:lpstr>
      <vt:lpstr>Station 4</vt:lpstr>
      <vt:lpstr>Muscles work in Pairs</vt:lpstr>
      <vt:lpstr>Station 5</vt:lpstr>
      <vt:lpstr>Station 6</vt:lpstr>
      <vt:lpstr>Station 7</vt:lpstr>
      <vt:lpstr>Station 8</vt:lpstr>
      <vt:lpstr>Station 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Fisher Thursday 09/20</dc:title>
  <dc:creator>Ashley</dc:creator>
  <cp:lastModifiedBy>Louise M. RIENIETS</cp:lastModifiedBy>
  <cp:revision>15</cp:revision>
  <dcterms:created xsi:type="dcterms:W3CDTF">2012-09-17T17:10:43Z</dcterms:created>
  <dcterms:modified xsi:type="dcterms:W3CDTF">2013-06-17T21:33:41Z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0x010100E067B7FC608B04409E17896ED90645B3</vt:lpwstr>
  </property>
</Properties>
</file>